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9" r:id="rId5"/>
    <p:sldId id="267" r:id="rId6"/>
    <p:sldId id="270" r:id="rId7"/>
    <p:sldId id="257" r:id="rId8"/>
    <p:sldId id="258" r:id="rId9"/>
    <p:sldId id="260" r:id="rId10"/>
    <p:sldId id="261" r:id="rId11"/>
    <p:sldId id="259" r:id="rId12"/>
    <p:sldId id="266" r:id="rId13"/>
    <p:sldId id="262" r:id="rId14"/>
    <p:sldId id="263" r:id="rId15"/>
    <p:sldId id="264" r:id="rId16"/>
    <p:sldId id="268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F9CA45-E5F5-495C-8AC0-92593F9D22A9}" type="datetimeFigureOut">
              <a:rPr lang="en-US" smtClean="0"/>
              <a:pPr/>
              <a:t>10/19/14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6477000" cy="38862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Printmaking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8141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linoleum cut look like?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Lino</a:t>
            </a:r>
            <a:r>
              <a:rPr lang="en-US" dirty="0" smtClean="0"/>
              <a:t> cuts have simple lines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are carved with sharp tools called ‘gouges’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print backwards – this is due to the printing process</a:t>
            </a:r>
          </a:p>
          <a:p>
            <a:endParaRPr lang="en-US" dirty="0"/>
          </a:p>
        </p:txBody>
      </p:sp>
      <p:pic>
        <p:nvPicPr>
          <p:cNvPr id="21506" name="Picture 2" descr="http://www.sim-publishing.com/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6067425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linoleum cut examples…</a:t>
            </a:r>
            <a:endParaRPr lang="en-US" dirty="0"/>
          </a:p>
        </p:txBody>
      </p:sp>
      <p:pic>
        <p:nvPicPr>
          <p:cNvPr id="22532" name="Picture 4" descr="http://trackosaurusrex.com/pblog/images/PegPrints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055202" cy="4610100"/>
          </a:xfrm>
          <a:prstGeom prst="rect">
            <a:avLst/>
          </a:prstGeom>
          <a:noFill/>
        </p:spPr>
      </p:pic>
      <p:sp>
        <p:nvSpPr>
          <p:cNvPr id="6" name="Circular Arrow 5"/>
          <p:cNvSpPr/>
          <p:nvPr/>
        </p:nvSpPr>
        <p:spPr>
          <a:xfrm rot="10479872">
            <a:off x="2014978" y="3234177"/>
            <a:ext cx="762000" cy="762000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5146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marks are called “chatter” and are left over from the carving process</a:t>
            </a:r>
          </a:p>
          <a:p>
            <a:endParaRPr lang="en-US" sz="2400" dirty="0" smtClean="0"/>
          </a:p>
          <a:p>
            <a:r>
              <a:rPr lang="en-US" sz="2400" dirty="0" smtClean="0"/>
              <a:t>Some artists choose to leave more chatter than others</a:t>
            </a:r>
            <a:endParaRPr lang="en-US" sz="2400" dirty="0"/>
          </a:p>
        </p:txBody>
      </p:sp>
      <p:pic>
        <p:nvPicPr>
          <p:cNvPr id="8" name="Picture 7" descr="melissa lino 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316484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Ideas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image will print backwards (mirror-imaged)</a:t>
            </a:r>
          </a:p>
          <a:p>
            <a:r>
              <a:rPr lang="en-US" dirty="0" smtClean="0"/>
              <a:t>There is no shading in linoleum cuts; only black or white (respectively)</a:t>
            </a:r>
          </a:p>
          <a:p>
            <a:r>
              <a:rPr lang="en-US" dirty="0" smtClean="0"/>
              <a:t>Your print is created by carving out lines</a:t>
            </a:r>
          </a:p>
          <a:p>
            <a:r>
              <a:rPr lang="en-US" dirty="0" smtClean="0"/>
              <a:t>It’s very difficult to put detail into a </a:t>
            </a:r>
            <a:r>
              <a:rPr lang="en-US" dirty="0" err="1" smtClean="0"/>
              <a:t>lino</a:t>
            </a:r>
            <a:r>
              <a:rPr lang="en-US" dirty="0" smtClean="0"/>
              <a:t> cut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Linoleum Cuts use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to Consider </a:t>
            </a:r>
            <a:endParaRPr lang="en-US" dirty="0"/>
          </a:p>
        </p:txBody>
      </p:sp>
      <p:pic>
        <p:nvPicPr>
          <p:cNvPr id="23554" name="Picture 2" descr="http://berkeley.utrechtblog.com/wp-content/blogs.dir/13/files/2008/03/img_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 (Foam Plate)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images and create 2-3 sketches showing what you will carve away (negative space) and what you will leave behind (positive space) </a:t>
            </a:r>
          </a:p>
          <a:p>
            <a:r>
              <a:rPr lang="en-US" dirty="0" smtClean="0"/>
              <a:t>Check off your print idea with Mr. Jensen</a:t>
            </a:r>
          </a:p>
          <a:p>
            <a:r>
              <a:rPr lang="en-US" dirty="0" smtClean="0"/>
              <a:t>Use a foam plate “block” to carve away the negative shapes and leave the positive shapes.</a:t>
            </a:r>
          </a:p>
          <a:p>
            <a:r>
              <a:rPr lang="en-US" dirty="0" smtClean="0"/>
              <a:t>Total of four prints (four/two to a page)</a:t>
            </a:r>
          </a:p>
          <a:p>
            <a:r>
              <a:rPr lang="en-US" dirty="0" smtClean="0"/>
              <a:t>Prints need to be clean, clear, well defined, and evenly inked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3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</a:t>
            </a:r>
            <a:endParaRPr lang="en-US" dirty="0"/>
          </a:p>
        </p:txBody>
      </p:sp>
      <p:pic>
        <p:nvPicPr>
          <p:cNvPr id="4" name="Picture 3" descr="not to do in printma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9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look for in your “block”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343400"/>
            <a:ext cx="3432392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00200"/>
            <a:ext cx="2692400" cy="2395780"/>
          </a:xfrm>
          <a:prstGeom prst="rect">
            <a:avLst/>
          </a:prstGeom>
        </p:spPr>
      </p:pic>
      <p:pic>
        <p:nvPicPr>
          <p:cNvPr id="6" name="Picture 5" descr="printmaking-12-7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2011"/>
            <a:ext cx="2298700" cy="540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 (Linoleum)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 images and create 2-3 sketches showing what you will carve away (negative space) and what you will leave behind (positive space) </a:t>
            </a:r>
          </a:p>
          <a:p>
            <a:r>
              <a:rPr lang="en-US" dirty="0"/>
              <a:t>Check off your print idea with Mr. </a:t>
            </a:r>
            <a:r>
              <a:rPr lang="en-US" dirty="0" smtClean="0"/>
              <a:t>Jensen</a:t>
            </a:r>
          </a:p>
          <a:p>
            <a:r>
              <a:rPr lang="en-US" dirty="0" smtClean="0"/>
              <a:t>Set up carving block and check tools out with Mr. Jensen</a:t>
            </a:r>
            <a:endParaRPr lang="en-US" dirty="0"/>
          </a:p>
          <a:p>
            <a:r>
              <a:rPr lang="en-US" dirty="0"/>
              <a:t>Use a </a:t>
            </a:r>
            <a:r>
              <a:rPr lang="en-US" dirty="0" smtClean="0"/>
              <a:t>linoleum </a:t>
            </a:r>
            <a:r>
              <a:rPr lang="en-US" dirty="0"/>
              <a:t>“block” to carve away the negative </a:t>
            </a:r>
            <a:r>
              <a:rPr lang="en-US" dirty="0" smtClean="0"/>
              <a:t>shapes and </a:t>
            </a:r>
            <a:r>
              <a:rPr lang="en-US" dirty="0"/>
              <a:t>leave the positive shapes.</a:t>
            </a:r>
          </a:p>
          <a:p>
            <a:r>
              <a:rPr lang="en-US" dirty="0"/>
              <a:t>Total of four </a:t>
            </a:r>
            <a:r>
              <a:rPr lang="en-US" dirty="0" smtClean="0"/>
              <a:t>prints.</a:t>
            </a:r>
          </a:p>
          <a:p>
            <a:r>
              <a:rPr lang="en-US" dirty="0"/>
              <a:t>O</a:t>
            </a:r>
            <a:r>
              <a:rPr lang="en-US" dirty="0" smtClean="0"/>
              <a:t>ne print per page/centered/ labeled.</a:t>
            </a:r>
            <a:endParaRPr lang="en-US" dirty="0"/>
          </a:p>
          <a:p>
            <a:r>
              <a:rPr lang="en-US" dirty="0"/>
              <a:t>Prints need to be </a:t>
            </a:r>
            <a:r>
              <a:rPr lang="en-US" dirty="0" smtClean="0"/>
              <a:t>clean (no smudges or marks with clean edges), clear( lines and shapes are defined), </a:t>
            </a:r>
            <a:r>
              <a:rPr lang="en-US" dirty="0"/>
              <a:t>well </a:t>
            </a:r>
            <a:r>
              <a:rPr lang="en-US" dirty="0" smtClean="0"/>
              <a:t>defined (ink does not fill in lines), </a:t>
            </a:r>
            <a:r>
              <a:rPr lang="en-US" dirty="0"/>
              <a:t>and evenly </a:t>
            </a:r>
            <a:r>
              <a:rPr lang="en-US" dirty="0" smtClean="0"/>
              <a:t>inked.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2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YOUR PRINT</a:t>
            </a:r>
            <a:endParaRPr lang="en-US" dirty="0"/>
          </a:p>
        </p:txBody>
      </p:sp>
      <p:pic>
        <p:nvPicPr>
          <p:cNvPr id="4" name="Picture 3" descr="kate-lino-be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3703550" cy="4732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2286000"/>
            <a:ext cx="3124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PRINT NUMBER:</a:t>
            </a:r>
          </a:p>
          <a:p>
            <a:r>
              <a:rPr lang="en-US" sz="2000" dirty="0" smtClean="0"/>
              <a:t>1/4, 2/4, 3/4, &amp; 4/4</a:t>
            </a:r>
          </a:p>
          <a:p>
            <a:endParaRPr lang="en-US" sz="3200" dirty="0"/>
          </a:p>
          <a:p>
            <a:r>
              <a:rPr lang="en-US" sz="3200" dirty="0" smtClean="0"/>
              <a:t>TITLE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NAME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7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Emphasis/ Center of Interest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15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Emphasis</a:t>
            </a:r>
            <a:r>
              <a:rPr lang="en-US" dirty="0" smtClean="0"/>
              <a:t> is an area in an artwork that visually stands out from the rest of the piece</a:t>
            </a:r>
          </a:p>
          <a:p>
            <a:endParaRPr lang="en-US" dirty="0" smtClean="0"/>
          </a:p>
          <a:p>
            <a:pPr marL="465138" indent="-465138">
              <a:buFont typeface="Arial" pitchFamily="34" charset="0"/>
              <a:buChar char="•"/>
            </a:pPr>
            <a:r>
              <a:rPr lang="en-US" dirty="0" smtClean="0"/>
              <a:t>Artists use center of interest to attract and hold a viewer’s attention</a:t>
            </a:r>
          </a:p>
          <a:p>
            <a:pPr marL="465138" indent="-465138">
              <a:buFont typeface="Arial" pitchFamily="34" charset="0"/>
              <a:buChar char="•"/>
            </a:pPr>
            <a:r>
              <a:rPr lang="en-US" dirty="0" smtClean="0"/>
              <a:t>The viewer often starts at a piece’s center of interest, moves around, and then ends back at the center of interest.</a:t>
            </a:r>
          </a:p>
          <a:p>
            <a:endParaRPr lang="en-US" dirty="0" smtClean="0"/>
          </a:p>
          <a:p>
            <a:r>
              <a:rPr lang="en-US" dirty="0" smtClean="0"/>
              <a:t>We can create emphasis by the use of contrast and variety</a:t>
            </a:r>
          </a:p>
          <a:p>
            <a:endParaRPr lang="en-US" dirty="0"/>
          </a:p>
        </p:txBody>
      </p:sp>
      <p:pic>
        <p:nvPicPr>
          <p:cNvPr id="26626" name="Picture 2" descr="http://4.bp.blogspot.com/-VZa-YEe4GtE/TbWFI2cGHpI/AAAAAAAAACg/MsCz-lMdgOU/s1600/focal+point%253Aemph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2286000" cy="2276475"/>
          </a:xfrm>
          <a:prstGeom prst="rect">
            <a:avLst/>
          </a:prstGeom>
          <a:noFill/>
        </p:spPr>
      </p:pic>
      <p:pic>
        <p:nvPicPr>
          <p:cNvPr id="26628" name="Picture 4" descr="http://www.artcyclopedia.org/art/rembrandt-van-rijn-self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14800"/>
            <a:ext cx="1905000" cy="2499221"/>
          </a:xfrm>
          <a:prstGeom prst="rect">
            <a:avLst/>
          </a:prstGeom>
          <a:noFill/>
        </p:spPr>
      </p:pic>
      <p:pic>
        <p:nvPicPr>
          <p:cNvPr id="26630" name="Picture 6" descr="http://www.nlm.nih.gov/hmd/goya/images/sue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28368"/>
            <a:ext cx="1981200" cy="275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Plate Printmaking </a:t>
            </a:r>
            <a:endParaRPr lang="en-US" dirty="0"/>
          </a:p>
        </p:txBody>
      </p:sp>
      <p:pic>
        <p:nvPicPr>
          <p:cNvPr id="3" name="Picture 2" descr="foam plate pri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429000" cy="3429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36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Printmaking is…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342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type of art that uses an inked block or plate to print an image.  </a:t>
            </a:r>
          </a:p>
          <a:p>
            <a:endParaRPr lang="en-US" sz="2800" dirty="0"/>
          </a:p>
          <a:p>
            <a:r>
              <a:rPr lang="en-US" sz="2800" dirty="0" smtClean="0"/>
              <a:t>This allows multiple printings, unlike drawing or painting.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Printmaking started in China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Chinese developed a printing technique called “woodcut” to print books of Chinese characters and images, around 100 AD.</a:t>
            </a:r>
            <a:endParaRPr lang="en-US" sz="2000" dirty="0"/>
          </a:p>
        </p:txBody>
      </p:sp>
      <p:pic>
        <p:nvPicPr>
          <p:cNvPr id="7" name="Content Placeholder 6" descr="chinese woodcut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5943600" cy="437449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Famous Printmakers are…</a:t>
            </a:r>
            <a:endParaRPr lang="en-US" dirty="0"/>
          </a:p>
        </p:txBody>
      </p:sp>
      <p:pic>
        <p:nvPicPr>
          <p:cNvPr id="7" name="Content Placeholder 6" descr="marily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74349" y="2438400"/>
            <a:ext cx="3556701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Andy Warhol, 1960s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Albrecht </a:t>
            </a:r>
            <a:r>
              <a:rPr lang="en-US" dirty="0" err="1" smtClean="0"/>
              <a:t>Dürer</a:t>
            </a:r>
            <a:r>
              <a:rPr lang="en-US" dirty="0" smtClean="0"/>
              <a:t>, 1500s</a:t>
            </a:r>
            <a:endParaRPr lang="en-US" dirty="0"/>
          </a:p>
        </p:txBody>
      </p:sp>
      <p:pic>
        <p:nvPicPr>
          <p:cNvPr id="10" name="Content Placeholder 9" descr="durer - revelation of the four rider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64201" y="2438400"/>
            <a:ext cx="2558997" cy="3581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Famous Printmakers…</a:t>
            </a:r>
            <a:endParaRPr lang="en-US" dirty="0"/>
          </a:p>
        </p:txBody>
      </p:sp>
      <p:pic>
        <p:nvPicPr>
          <p:cNvPr id="7" name="Content Placeholder 6" descr="close - leslie 198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54070" y="2514600"/>
            <a:ext cx="2908330" cy="3581400"/>
          </a:xfrm>
        </p:spPr>
      </p:pic>
      <p:pic>
        <p:nvPicPr>
          <p:cNvPr id="8" name="Content Placeholder 7" descr="great wav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927432"/>
            <a:ext cx="3886200" cy="26033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Chuck Close, 1986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Katsushika Hokusai, 1800s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project is to carve a linoleum block</a:t>
            </a:r>
            <a:endParaRPr lang="en-US" dirty="0"/>
          </a:p>
        </p:txBody>
      </p:sp>
      <p:pic>
        <p:nvPicPr>
          <p:cNvPr id="3074" name="Picture 2" descr="http://www.hossfineart.com/images/images_cropped_jpg/3p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591175" cy="560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Block: the foam/wooden/linoleum piece you carve</a:t>
            </a:r>
          </a:p>
          <a:p>
            <a:r>
              <a:rPr lang="en-US" sz="2400" dirty="0" smtClean="0"/>
              <a:t>Gouges: sharp tools used to carve out linoleum strips</a:t>
            </a:r>
          </a:p>
          <a:p>
            <a:r>
              <a:rPr lang="en-US" sz="2400" dirty="0" smtClean="0"/>
              <a:t>Print: an inked impression of your block, placed on paper (this is what you’ll turn in)</a:t>
            </a:r>
          </a:p>
          <a:p>
            <a:r>
              <a:rPr lang="en-US" sz="2400" dirty="0" smtClean="0"/>
              <a:t>Edition: lots of prints that all look exactly the same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New Vocabulary</a:t>
            </a:r>
            <a:endParaRPr lang="en-US" dirty="0"/>
          </a:p>
        </p:txBody>
      </p:sp>
      <p:pic>
        <p:nvPicPr>
          <p:cNvPr id="24578" name="Picture 2" descr="http://pinksphinx.files.wordpress.com/2009/07/mikeschultz_pinksphinx_fullmo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396831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faac452d-f6f0-4895-a97b-d4909bed5550">PowerPoint Presentations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E7DC621DA6F47A2B4C51DF1ED0129" ma:contentTypeVersion="1" ma:contentTypeDescription="Create a new document." ma:contentTypeScope="" ma:versionID="b2df4dcdb03f5d8f1dd4baba7a76646f">
  <xsd:schema xmlns:xsd="http://www.w3.org/2001/XMLSchema" xmlns:xs="http://www.w3.org/2001/XMLSchema" xmlns:p="http://schemas.microsoft.com/office/2006/metadata/properties" xmlns:ns2="faac452d-f6f0-4895-a97b-d4909bed5550" targetNamespace="http://schemas.microsoft.com/office/2006/metadata/properties" ma:root="true" ma:fieldsID="5e3e5fc6d3b47540ea7a0d5fca133a31" ns2:_="">
    <xsd:import namespace="faac452d-f6f0-4895-a97b-d4909bed5550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c452d-f6f0-4895-a97b-d4909bed5550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3C07BC-BFCB-4D72-BEAC-BADF84814B59}">
  <ds:schemaRefs>
    <ds:schemaRef ds:uri="http://schemas.microsoft.com/office/2006/metadata/properties"/>
    <ds:schemaRef ds:uri="faac452d-f6f0-4895-a97b-d4909bed5550"/>
  </ds:schemaRefs>
</ds:datastoreItem>
</file>

<file path=customXml/itemProps2.xml><?xml version="1.0" encoding="utf-8"?>
<ds:datastoreItem xmlns:ds="http://schemas.openxmlformats.org/officeDocument/2006/customXml" ds:itemID="{86BFD0E1-C526-4ECF-9DC5-97E11B7C30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4DD4C-FFED-46B7-842D-33C057A54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c452d-f6f0-4895-a97b-d4909bed5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188</TotalTime>
  <Words>586</Words>
  <Application>Microsoft Macintosh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Printmaking</vt:lpstr>
      <vt:lpstr>Emphasis/ Center of Interest</vt:lpstr>
      <vt:lpstr>Foam Plate Printmaking </vt:lpstr>
      <vt:lpstr>Printmaking is…</vt:lpstr>
      <vt:lpstr>Printmaking started in China</vt:lpstr>
      <vt:lpstr>Some Famous Printmakers are…</vt:lpstr>
      <vt:lpstr>Some More Famous Printmakers…</vt:lpstr>
      <vt:lpstr>PowerPoint Presentation</vt:lpstr>
      <vt:lpstr>Things to Know…</vt:lpstr>
      <vt:lpstr>What does a linoleum cut look like?</vt:lpstr>
      <vt:lpstr>More linoleum cut examples…</vt:lpstr>
      <vt:lpstr>Choosing Ideas</vt:lpstr>
      <vt:lpstr>Your Assignment (Foam Plate)  </vt:lpstr>
      <vt:lpstr>What not to do</vt:lpstr>
      <vt:lpstr>What to look for in your “block”</vt:lpstr>
      <vt:lpstr>Your Assignment (Linoleum) </vt:lpstr>
      <vt:lpstr>LABEL YOUR PRINT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 PowerPoint</dc:title>
  <dc:creator>HP Authorized Customer</dc:creator>
  <cp:lastModifiedBy>T J</cp:lastModifiedBy>
  <cp:revision>72</cp:revision>
  <dcterms:created xsi:type="dcterms:W3CDTF">2010-04-30T07:48:51Z</dcterms:created>
  <dcterms:modified xsi:type="dcterms:W3CDTF">2014-10-20T02:04:55Z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0x010100B5FE7DC621DA6F47A2B4C51DF1ED0129</vt:lpwstr>
  </property>
</Properties>
</file>